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38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35" r:id="rId10"/>
    <p:sldId id="336" r:id="rId11"/>
    <p:sldId id="311" r:id="rId12"/>
    <p:sldId id="313" r:id="rId13"/>
    <p:sldId id="337" r:id="rId14"/>
    <p:sldId id="339" r:id="rId15"/>
    <p:sldId id="309" r:id="rId16"/>
    <p:sldId id="315" r:id="rId17"/>
    <p:sldId id="316" r:id="rId18"/>
    <p:sldId id="305" r:id="rId19"/>
    <p:sldId id="317" r:id="rId20"/>
    <p:sldId id="310" r:id="rId21"/>
    <p:sldId id="318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9" r:id="rId30"/>
    <p:sldId id="332" r:id="rId31"/>
    <p:sldId id="333" r:id="rId32"/>
    <p:sldId id="334" r:id="rId33"/>
    <p:sldId id="330" r:id="rId34"/>
    <p:sldId id="308" r:id="rId35"/>
    <p:sldId id="326" r:id="rId36"/>
    <p:sldId id="327" r:id="rId3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70"/>
    <p:restoredTop sz="94728"/>
  </p:normalViewPr>
  <p:slideViewPr>
    <p:cSldViewPr snapToGrid="0">
      <p:cViewPr varScale="1">
        <p:scale>
          <a:sx n="89" d="100"/>
          <a:sy n="89" d="100"/>
        </p:scale>
        <p:origin x="160" y="30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 </a:t>
            </a:r>
            <a:r>
              <a:rPr lang="en-US" sz="2400" b="1" dirty="0"/>
              <a:t>// Invalid, 5.0/4 evaluates do a double</a:t>
            </a:r>
            <a:endParaRPr lang="en-US" sz="2400" dirty="0"/>
          </a:p>
          <a:p>
            <a:r>
              <a:rPr lang="en-US" dirty="0"/>
              <a:t>double m = 5.0/4; </a:t>
            </a:r>
            <a:r>
              <a:rPr lang="en-US" b="1" dirty="0"/>
              <a:t>// Valid, m = 1.25</a:t>
            </a:r>
            <a:endParaRPr lang="en-US" dirty="0"/>
          </a:p>
          <a:p>
            <a:r>
              <a:rPr lang="en-US" dirty="0"/>
              <a:t>String s = 23; </a:t>
            </a:r>
            <a:r>
              <a:rPr lang="en-US" b="1" dirty="0"/>
              <a:t>// Invalid, 23 is not a string</a:t>
            </a:r>
            <a:endParaRPr lang="en-US" dirty="0"/>
          </a:p>
          <a:p>
            <a:r>
              <a:rPr lang="en-US" dirty="0"/>
              <a:t>String s2 = 23+" "; </a:t>
            </a:r>
            <a:r>
              <a:rPr lang="en-US" b="1" dirty="0"/>
              <a:t>// Valid, s2 = “23 “</a:t>
            </a:r>
            <a:endParaRPr lang="en-US" dirty="0"/>
          </a:p>
          <a:p>
            <a:r>
              <a:rPr lang="en-US" dirty="0"/>
              <a:t>double x = 13; </a:t>
            </a:r>
            <a:r>
              <a:rPr lang="en-US" b="1" dirty="0"/>
              <a:t>// Valid, x = 13.0</a:t>
            </a:r>
            <a:endParaRPr lang="en-US" dirty="0"/>
          </a:p>
          <a:p>
            <a:r>
              <a:rPr lang="en-US" dirty="0"/>
              <a:t>String t = 't’; </a:t>
            </a:r>
            <a:r>
              <a:rPr lang="en-US" b="1" dirty="0"/>
              <a:t>// Invalid, t is a char not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257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m and n are both integers with positive values. Given: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(m % n == 0 &amp;&amp; n % m == 0) 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which of the following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expressions follow?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2466976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%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n.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%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m.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each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they must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en-CA" spc="-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equal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</a:t>
            </a:r>
            <a:r>
              <a:rPr lang="en-CA" spc="-1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>
                <a:latin typeface="Arial" panose="020B0604020202020204" pitchFamily="34" charset="0"/>
                <a:cs typeface="Arial" panose="020B0604020202020204" pitchFamily="34" charset="0"/>
              </a:rPr>
              <a:t>Answer </a:t>
            </a:r>
            <a:r>
              <a:rPr lang="en-CA">
                <a:latin typeface="Arial" panose="020B0604020202020204" pitchFamily="34" charset="0"/>
                <a:cs typeface="Arial" panose="020B0604020202020204" pitchFamily="34" charset="0"/>
              </a:rPr>
              <a:t>A, B, and C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3121801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10%3; 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1 because 3*3 + 1 = 10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Strings are immutable – cannot be changed after creation</a:t>
            </a:r>
          </a:p>
          <a:p>
            <a:endParaRPr lang="en-US" dirty="0"/>
          </a:p>
          <a:p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“five”;</a:t>
            </a:r>
          </a:p>
          <a:p>
            <a:r>
              <a:rPr lang="en-US" dirty="0" err="1"/>
              <a:t>str</a:t>
            </a:r>
            <a:r>
              <a:rPr lang="en-US" dirty="0"/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/>
              <a:t>str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division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 (1.7) =&gt; 1</a:t>
            </a:r>
          </a:p>
          <a:p>
            <a:pPr lvl="1"/>
            <a:r>
              <a:rPr lang="en-US" dirty="0"/>
              <a:t>Truncates decimal (different than rounding)</a:t>
            </a:r>
          </a:p>
          <a:p>
            <a:r>
              <a:rPr lang="en-US" dirty="0"/>
              <a:t>(double) (1) =&gt; 1.0</a:t>
            </a:r>
          </a:p>
          <a:p>
            <a:r>
              <a:rPr lang="en-US" dirty="0"/>
              <a:t>5/2 =&gt; 2</a:t>
            </a:r>
          </a:p>
          <a:p>
            <a:r>
              <a:rPr lang="en-US" dirty="0"/>
              <a:t>(double) 5/2 =&gt; 5.0/2 =&gt; 2.5</a:t>
            </a:r>
          </a:p>
          <a:p>
            <a:pPr lvl="1"/>
            <a:r>
              <a:rPr lang="en-US" dirty="0"/>
              <a:t>Check order of operations</a:t>
            </a:r>
          </a:p>
          <a:p>
            <a:pPr lvl="1"/>
            <a:r>
              <a:rPr lang="en-US" dirty="0"/>
              <a:t>Casting has higher priority than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Logic Error</a:t>
            </a:r>
          </a:p>
          <a:p>
            <a:pPr lvl="1"/>
            <a:r>
              <a:rPr lang="en-US" dirty="0"/>
              <a:t>Code compiles and runs but introduces side effects</a:t>
            </a:r>
          </a:p>
          <a:p>
            <a:pPr lvl="1"/>
            <a:r>
              <a:rPr lang="en-US" dirty="0"/>
              <a:t>Incorrect output</a:t>
            </a:r>
          </a:p>
          <a:p>
            <a:endParaRPr lang="en-US" dirty="0"/>
          </a:p>
          <a:p>
            <a:r>
              <a:rPr lang="en-US" dirty="0"/>
              <a:t>Compile Time Error</a:t>
            </a:r>
          </a:p>
          <a:p>
            <a:pPr lvl="1"/>
            <a:r>
              <a:rPr lang="en-US" dirty="0"/>
              <a:t>Error in syntax and semantics</a:t>
            </a:r>
          </a:p>
          <a:p>
            <a:endParaRPr lang="en-US" dirty="0"/>
          </a:p>
          <a:p>
            <a:r>
              <a:rPr lang="en-US" dirty="0"/>
              <a:t>Run Time</a:t>
            </a:r>
          </a:p>
          <a:p>
            <a:pPr lvl="1"/>
            <a:r>
              <a:rPr lang="en-US" dirty="0"/>
              <a:t>Occurs during running of code</a:t>
            </a:r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 ways: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java.lang.Math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* 6 + 1);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java.util.Random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Random rand = new Random(); 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n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rand.nextInt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(6) + 1;</a:t>
            </a:r>
          </a:p>
          <a:p>
            <a:pPr lvl="1"/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Generate random integers in the range [-5, 5]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()*(11)-5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6F74F-4042-6E45-B8AB-BE3C70E3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639-F6A7-C744-87D9-2C01DB7A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elements of the same type</a:t>
            </a:r>
          </a:p>
          <a:p>
            <a:r>
              <a:rPr lang="en-US" dirty="0"/>
              <a:t>Size is predetermined</a:t>
            </a:r>
          </a:p>
          <a:p>
            <a:r>
              <a:rPr lang="en-US" dirty="0"/>
              <a:t>Access length of array with </a:t>
            </a:r>
            <a:r>
              <a:rPr lang="en-US" dirty="0" err="1"/>
              <a:t>arrayname.length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char[3];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[0]=‘a’;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[1]=‘s’;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[2]=‘?’;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42605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C59FD-1334-3B40-9857-89695A5A7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A28674-A7E5-BA46-BA57-9E4D3356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8927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sz="2400" i="1" dirty="0" err="1"/>
              <a:t>arr</a:t>
            </a:r>
            <a:r>
              <a:rPr lang="en-US" sz="2400" i="1" dirty="0"/>
              <a:t> refers to the </a:t>
            </a:r>
            <a:r>
              <a:rPr lang="en-US" sz="2400" b="1" i="1" dirty="0"/>
              <a:t>memory address</a:t>
            </a:r>
            <a:r>
              <a:rPr lang="en-US" sz="2400" i="1" dirty="0"/>
              <a:t> of the array </a:t>
            </a:r>
            <a:r>
              <a:rPr lang="en-US" sz="2400" i="1" dirty="0" err="1"/>
              <a:t>arr</a:t>
            </a:r>
            <a:endParaRPr lang="en-US" sz="2400" i="1" dirty="0"/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int</a:t>
            </a:r>
            <a:r>
              <a:rPr lang="en-US" sz="2400" dirty="0"/>
              <a:t>[] </a:t>
            </a:r>
            <a:r>
              <a:rPr lang="en-US" sz="2400" dirty="0" err="1"/>
              <a:t>arr</a:t>
            </a:r>
            <a:r>
              <a:rPr lang="en-US" sz="2400" dirty="0"/>
              <a:t> = new </a:t>
            </a:r>
            <a:r>
              <a:rPr lang="en-US" sz="2400" dirty="0" err="1"/>
              <a:t>int</a:t>
            </a:r>
            <a:r>
              <a:rPr lang="en-US" sz="2400" dirty="0"/>
              <a:t>[20];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[0], </a:t>
            </a:r>
            <a:r>
              <a:rPr lang="en-US" sz="2400" dirty="0" err="1"/>
              <a:t>arr</a:t>
            </a:r>
            <a:r>
              <a:rPr lang="en-US" sz="2400" dirty="0"/>
              <a:t>[1], </a:t>
            </a:r>
            <a:r>
              <a:rPr lang="en-US" sz="2400" dirty="0" err="1"/>
              <a:t>arr</a:t>
            </a:r>
            <a:r>
              <a:rPr lang="en-US" sz="2400" dirty="0"/>
              <a:t>[19] refer to the values of each </a:t>
            </a:r>
            <a:r>
              <a:rPr lang="en-US" sz="2400" b="1" dirty="0"/>
              <a:t>element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[20], </a:t>
            </a:r>
            <a:r>
              <a:rPr lang="en-US" sz="2400" dirty="0" err="1"/>
              <a:t>arr</a:t>
            </a:r>
            <a:r>
              <a:rPr lang="en-US" sz="2400" dirty="0"/>
              <a:t>[21], </a:t>
            </a:r>
            <a:r>
              <a:rPr lang="en-US" sz="2400" dirty="0" err="1"/>
              <a:t>arr</a:t>
            </a:r>
            <a:r>
              <a:rPr lang="en-US" sz="2400" dirty="0"/>
              <a:t>[-1] give an out of bounds exception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methods:</a:t>
            </a:r>
          </a:p>
          <a:p>
            <a:r>
              <a:rPr lang="en-US" sz="2400" dirty="0"/>
              <a:t>Arrays are passed as reference types</a:t>
            </a:r>
          </a:p>
          <a:p>
            <a:r>
              <a:rPr lang="en-US" sz="2400" dirty="0"/>
              <a:t>Primitive types (</a:t>
            </a:r>
            <a:r>
              <a:rPr lang="en-US" sz="2400" dirty="0" err="1"/>
              <a:t>int</a:t>
            </a:r>
            <a:r>
              <a:rPr lang="en-US" sz="2400" dirty="0"/>
              <a:t>, </a:t>
            </a:r>
            <a:r>
              <a:rPr lang="en-US" sz="2400" dirty="0" err="1"/>
              <a:t>boolean</a:t>
            </a:r>
            <a:r>
              <a:rPr lang="en-US" sz="2400" dirty="0"/>
              <a:t>, double) are passed as value</a:t>
            </a:r>
          </a:p>
        </p:txBody>
      </p:sp>
    </p:spTree>
    <p:extLst>
      <p:ext uri="{BB962C8B-B14F-4D97-AF65-F5344CB8AC3E}">
        <p14:creationId xmlns:p14="http://schemas.microsoft.com/office/powerpoint/2010/main" val="1885861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04B629-1240-6643-A855-D6E3B319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4" y="2731294"/>
            <a:ext cx="6905625" cy="34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29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 // </a:t>
            </a:r>
            <a:r>
              <a:rPr lang="en-US" b="1" dirty="0"/>
              <a:t>Prints out “3 4”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33B6D-0AD6-AF46-B271-CE10DB3F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2420257"/>
            <a:ext cx="7072502" cy="35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802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34D2C-3991-E543-9624-DB1689F9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36175-51AB-C547-940A-6A8935EA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rows = 5;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cols = 3;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[][] array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[rows][cols];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&lt;rows;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j=0; j&lt;cols;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(array[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][j] + “\t”);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// new line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12112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6327-0323-F54F-8693-0215FFB74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586"/>
            <a:ext cx="9144000" cy="2254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8FE70-8027-EC4E-87E3-208CE89B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3FEE66-58E8-7F4C-8786-D1078F8C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07" y="2350576"/>
            <a:ext cx="8891185" cy="2637681"/>
          </a:xfrm>
        </p:spPr>
      </p:pic>
    </p:spTree>
    <p:extLst>
      <p:ext uri="{BB962C8B-B14F-4D97-AF65-F5344CB8AC3E}">
        <p14:creationId xmlns:p14="http://schemas.microsoft.com/office/powerpoint/2010/main" val="834976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</a:t>
            </a:r>
          </a:p>
          <a:p>
            <a:r>
              <a:rPr lang="en-US" dirty="0"/>
              <a:t>double m = 5.0/4;</a:t>
            </a:r>
          </a:p>
          <a:p>
            <a:r>
              <a:rPr lang="en-US" dirty="0"/>
              <a:t>String s = 23;</a:t>
            </a:r>
          </a:p>
          <a:p>
            <a:r>
              <a:rPr lang="en-US" dirty="0"/>
              <a:t>String s2 = 23+" ";</a:t>
            </a:r>
          </a:p>
          <a:p>
            <a:r>
              <a:rPr lang="en-US" dirty="0"/>
              <a:t>double x = 13;</a:t>
            </a:r>
          </a:p>
          <a:p>
            <a:r>
              <a:rPr lang="en-US" dirty="0"/>
              <a:t>String t = 't';</a:t>
            </a:r>
          </a:p>
        </p:txBody>
      </p:sp>
    </p:spTree>
    <p:extLst>
      <p:ext uri="{BB962C8B-B14F-4D97-AF65-F5344CB8AC3E}">
        <p14:creationId xmlns:p14="http://schemas.microsoft.com/office/powerpoint/2010/main" val="83433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2056</TotalTime>
  <Words>1481</Words>
  <Application>Microsoft Macintosh PowerPoint</Application>
  <PresentationFormat>On-screen Show (4:3)</PresentationFormat>
  <Paragraphs>322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Valid Variable Declarations</vt:lpstr>
      <vt:lpstr>Valid Variable Declarations</vt:lpstr>
      <vt:lpstr>Conditional Statements</vt:lpstr>
      <vt:lpstr>Attention: = vs. ==</vt:lpstr>
      <vt:lpstr>Boolean Logic</vt:lpstr>
      <vt:lpstr>Boolean Logic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Strings and Chars</vt:lpstr>
      <vt:lpstr>String Concatenation</vt:lpstr>
      <vt:lpstr>Type Issues</vt:lpstr>
      <vt:lpstr>Kinds of errors</vt:lpstr>
      <vt:lpstr>Random Numbers</vt:lpstr>
      <vt:lpstr>Arrays</vt:lpstr>
      <vt:lpstr>Arrays</vt:lpstr>
      <vt:lpstr>passing by value vs. by address</vt:lpstr>
      <vt:lpstr>passing by value vs. by address</vt:lpstr>
      <vt:lpstr>2D ARRAYS</vt:lpstr>
      <vt:lpstr>Tips</vt:lpstr>
      <vt:lpstr>W2016 Long Answer</vt:lpstr>
      <vt:lpstr>W2016 Long Answer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Hu</cp:lastModifiedBy>
  <cp:revision>102</cp:revision>
  <dcterms:modified xsi:type="dcterms:W3CDTF">2018-03-12T18:42:55Z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